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tendard Regular"/>
      <p:regular r:id="rId17"/>
    </p:embeddedFont>
    <p:embeddedFont>
      <p:font typeface="Pretendard SemiBold"/>
      <p:bold r:id="rId18"/>
    </p:embeddedFont>
    <p:embeddedFont>
      <p:font typeface="Pretendard Bold"/>
      <p:bold r:id="rId19"/>
    </p:embeddedFont>
    <p:embeddedFont>
      <p:font typeface="SB AggroOTF Medium"/>
      <p:regular r:id="rId20"/>
    </p:embeddedFont>
    <p:embeddedFont>
      <p:font typeface="Noto Sans CJK KR Regular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21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2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1231900"/>
            <a:ext cx="17348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701800"/>
            <a:ext cx="16675100" cy="8051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7683500"/>
            <a:ext cx="16675100" cy="2057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643100" y="787400"/>
            <a:ext cx="26797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en-US" sz="1400" b="false" i="false" u="none" strike="noStrike">
                <a:solidFill>
                  <a:srgbClr val="8D7C6D"/>
                </a:solidFill>
                <a:latin typeface="Pretendard Regular"/>
              </a:rPr>
              <a:t>INTRODUCTION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7950200"/>
            <a:ext cx="157226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35100" y="8242300"/>
            <a:ext cx="2336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SemiBold"/>
              </a:rPr>
              <a:t>PARK Sejoeng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5100" y="8623300"/>
            <a:ext cx="3111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202125203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6200" y="2819400"/>
            <a:ext cx="5626100" cy="901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62100" y="3073400"/>
            <a:ext cx="5372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WEB APPLICATION PROGRAMMING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5100" y="4279900"/>
            <a:ext cx="15684500" cy="264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false" i="false" u="none" strike="noStrike" spc="-200">
                <a:solidFill>
                  <a:srgbClr val="000000"/>
                </a:solidFill>
                <a:latin typeface="SB AggroOTF Medium"/>
              </a:rPr>
              <a:t>Final Project</a:t>
            </a:r>
          </a:p>
          <a:p>
            <a:pPr algn="l" lvl="0">
              <a:lnSpc>
                <a:spcPct val="99600"/>
              </a:lnSpc>
            </a:pPr>
            <a:r>
              <a:rPr lang="en-US" sz="8000" b="false" i="false" u="none" strike="noStrike" spc="-200">
                <a:solidFill>
                  <a:srgbClr val="8D7C6D"/>
                </a:solidFill>
                <a:latin typeface="SB AggroOTF Medium"/>
              </a:rPr>
              <a:t>Progress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27100"/>
            <a:ext cx="17348200" cy="911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1168400"/>
            <a:ext cx="16954500" cy="864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1168400"/>
            <a:ext cx="16954500" cy="139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743200" y="1651000"/>
            <a:ext cx="80772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false" i="false" u="none" strike="noStrike">
                <a:solidFill>
                  <a:srgbClr val="000000"/>
                </a:solidFill>
                <a:latin typeface="SB AggroOTF Medium"/>
              </a:rPr>
              <a:t>Upcoming Plans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" y="139700"/>
            <a:ext cx="5334000" cy="609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15100" y="3517900"/>
            <a:ext cx="4711700" cy="546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010400" y="3924300"/>
            <a:ext cx="37338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SB AggroOTF Medium"/>
              </a:rPr>
              <a:t>Create Home, Data, and About web pages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15100" y="5092700"/>
            <a:ext cx="4762500" cy="388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When Home is clicked: 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Display an initial screen showing the charts.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2. When Data is clicked: Display a screen explaining detailed items such as air quality data.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3. When About is clicked: Display a screen explaining the sources of the data and the purpose of this site.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71300" y="3517900"/>
            <a:ext cx="4711700" cy="5461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849100" y="3924300"/>
            <a:ext cx="4343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SB AggroOTF Medium"/>
              </a:rPr>
              <a:t>Overall design modifications using CSS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36400" y="5130800"/>
            <a:ext cx="4406900" cy="308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The screen is too rough.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=&gt; 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Use CSS for styling and layout, possibly utilizing a CSS framework.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=&gt; Implement color coding to indicate air quality levels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/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3517900"/>
            <a:ext cx="4711700" cy="5461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79600" y="3924300"/>
            <a:ext cx="36703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SB AggroOTF Medium"/>
              </a:rPr>
              <a:t>Resolving Current  </a:t>
            </a:r>
          </a:p>
          <a:p>
            <a:pPr algn="ctr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SB AggroOTF Medium"/>
              </a:rPr>
              <a:t>Problems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8900" y="5130800"/>
            <a:ext cx="4762500" cy="267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1. A CORS (Cross-Origin Resource Sharing) error occurs due to a mismatch between the HTTP and HTTPS protocols.</a:t>
            </a:r>
          </a:p>
          <a:p>
            <a:pPr algn="l" lvl="0">
              <a:lnSpc>
                <a:spcPct val="13197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197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=&gt; Attempt to resolve using a proxy server</a:t>
            </a:r>
          </a:p>
          <a:p>
            <a:pPr algn="l" lvl="0">
              <a:lnSpc>
                <a:spcPct val="13197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1970"/>
              </a:lnSpc>
            </a:pP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2. Modify the code to fetch real-time data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1231900"/>
            <a:ext cx="17348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701800"/>
            <a:ext cx="16675100" cy="8051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8293100"/>
            <a:ext cx="16675100" cy="144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8509000"/>
            <a:ext cx="157226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02100" y="4826000"/>
            <a:ext cx="100838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5000" b="false" i="false" u="none" strike="noStrike" spc="100">
                <a:solidFill>
                  <a:srgbClr val="000000"/>
                </a:solidFill>
                <a:latin typeface="SB AggroOTF Medium"/>
              </a:rPr>
              <a:t>THANK</a:t>
            </a:r>
          </a:p>
          <a:p>
            <a:pPr algn="ctr" lvl="0">
              <a:lnSpc>
                <a:spcPct val="91300"/>
              </a:lnSpc>
            </a:pPr>
            <a:r>
              <a:rPr lang="en-US" sz="5000" b="false" i="false" u="none" strike="noStrike" spc="100">
                <a:solidFill>
                  <a:srgbClr val="685F4F"/>
                </a:solidFill>
                <a:latin typeface="SB AggroOTF Medium"/>
              </a:rPr>
              <a:t>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83400" y="9169400"/>
            <a:ext cx="27813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Web application programming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3800" y="8699500"/>
            <a:ext cx="3251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000000"/>
                </a:solidFill>
                <a:latin typeface="Pretendard SemiBold"/>
              </a:rPr>
              <a:t>PARK Sejeong   202125203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7100" y="9144000"/>
            <a:ext cx="16637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Final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1231900"/>
            <a:ext cx="17348200" cy="882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701800"/>
            <a:ext cx="16675100" cy="8051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6959600"/>
            <a:ext cx="16675100" cy="2806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643100" y="787400"/>
            <a:ext cx="26797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en-US" sz="1400" b="false" i="false" u="none" strike="noStrike">
                <a:solidFill>
                  <a:srgbClr val="8D7C6D"/>
                </a:solidFill>
                <a:latin typeface="Pretendard Regular"/>
              </a:rPr>
              <a:t>INTRODUCTION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13100" y="4686300"/>
            <a:ext cx="1308100" cy="130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78200" y="4851400"/>
            <a:ext cx="977900" cy="977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17700" y="6286500"/>
            <a:ext cx="3962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SB AggroOTF Medium"/>
              </a:rPr>
              <a:t>1. Project Overview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16100" y="7226300"/>
            <a:ext cx="41021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19300" y="7594600"/>
            <a:ext cx="33528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Default Screen layout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Main Data source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Technologies Used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83600" y="4686300"/>
            <a:ext cx="1308100" cy="130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48700" y="4851400"/>
            <a:ext cx="977900" cy="977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642100" y="6286500"/>
            <a:ext cx="5080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SB AggroOTF Medium"/>
              </a:rPr>
              <a:t>2. Work Completed So Far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86600" y="7226300"/>
            <a:ext cx="41021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226300" y="7594600"/>
            <a:ext cx="38735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Current Web Page Description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Features Attempted So Far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Errors and Issues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54100" y="4686300"/>
            <a:ext cx="1308100" cy="130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19200" y="4851400"/>
            <a:ext cx="977900" cy="977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204700" y="6261100"/>
            <a:ext cx="4406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SB AggroOTF Medium"/>
              </a:rPr>
              <a:t>3. Upcoming Plans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57100" y="7226300"/>
            <a:ext cx="41021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446000" y="7785100"/>
            <a:ext cx="3962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SemiBold"/>
              </a:rPr>
              <a:t>Features to Add and Modify by the First Week of December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67100" y="4927600"/>
            <a:ext cx="812800" cy="81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82700" y="4927600"/>
            <a:ext cx="850900" cy="863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12200" y="4965700"/>
            <a:ext cx="863600" cy="8636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457700" y="2895600"/>
            <a:ext cx="9385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685F4F"/>
                </a:solidFill>
                <a:latin typeface="SB AggroOTF Medium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27100"/>
            <a:ext cx="17348200" cy="9118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1168400"/>
            <a:ext cx="16954500" cy="864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12300" y="3556000"/>
            <a:ext cx="7404100" cy="516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3556000"/>
            <a:ext cx="7188200" cy="5168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48400" y="9017000"/>
            <a:ext cx="58039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SB AggroOTF Medium"/>
              </a:rPr>
              <a:t>Default screen layout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3100" y="1168400"/>
            <a:ext cx="16954500" cy="147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8900" y="266700"/>
            <a:ext cx="4991100" cy="5892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400300" y="1676400"/>
            <a:ext cx="6858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SB AggroOTF Medium"/>
              </a:rPr>
              <a:t>Project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27100"/>
            <a:ext cx="17348200" cy="9118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1168400"/>
            <a:ext cx="16954500" cy="864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59000" y="6743700"/>
            <a:ext cx="6489700" cy="243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4400" y="4165600"/>
            <a:ext cx="6477000" cy="2654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3100" y="1168400"/>
            <a:ext cx="16954500" cy="147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8900" y="266700"/>
            <a:ext cx="4991100" cy="5892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00300" y="1676400"/>
            <a:ext cx="6858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SB AggroOTF Medium"/>
              </a:rPr>
              <a:t>Project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14600" y="2959100"/>
            <a:ext cx="58039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SB AggroOTF Medium"/>
              </a:rPr>
              <a:t>Main data sources</a:t>
            </a:r>
          </a:p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SB AggroOTF Medium"/>
              </a:rPr>
              <a:t>주요</a:t>
            </a:r>
            <a:r>
              <a:rPr lang="en-US" sz="28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B AggroOTF Medium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B AggroOTF Medium"/>
              </a:rPr>
              <a:t>출처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80600" y="2984500"/>
            <a:ext cx="58039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SB AggroOTF Medium"/>
              </a:rPr>
              <a:t>Introduction to key data</a:t>
            </a:r>
          </a:p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SB AggroOTF Medium"/>
              </a:rPr>
              <a:t>주요</a:t>
            </a:r>
            <a:r>
              <a:rPr lang="en-US" sz="28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B AggroOTF Medium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B AggroOTF Medium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254500"/>
            <a:ext cx="8267700" cy="494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13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기상청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 (Korea Meteorological Administration (KMA)) API: Temperature and Humidity</a:t>
            </a:r>
          </a:p>
          <a:p>
            <a:pPr algn="l" lvl="0">
              <a:lnSpc>
                <a:spcPct val="913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  </a:t>
            </a:r>
          </a:p>
          <a:p>
            <a:pPr algn="l" lvl="0">
              <a:lnSpc>
                <a:spcPct val="913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- Hourly average temperature (1-hour intervals)    </a:t>
            </a:r>
          </a:p>
          <a:p>
            <a:pPr algn="l" lvl="0">
              <a:lnSpc>
                <a:spcPct val="913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- Hourly average humidity (1-hour intervals)</a:t>
            </a:r>
          </a:p>
          <a:p>
            <a:pPr algn="l" lvl="0">
              <a:lnSpc>
                <a:spcPct val="913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  <a:p>
            <a:pPr algn="l" lvl="0">
              <a:lnSpc>
                <a:spcPct val="913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  <a:p>
            <a:pPr algn="l" lvl="0" indent="-342900" marL="342900">
              <a:lnSpc>
                <a:spcPct val="913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한국환경공단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 (Korea Environment Corporation (KECO)) API: Air Quality Data</a:t>
            </a:r>
          </a:p>
          <a:p>
            <a:pPr algn="l" lvl="0">
              <a:lnSpc>
                <a:spcPct val="913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  <a:p>
            <a:pPr algn="l" lvl="0">
              <a:lnSpc>
                <a:spcPct val="913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-PM2.5  (Unit: µg/m³)</a:t>
            </a:r>
          </a:p>
          <a:p>
            <a:pPr algn="l" lvl="0">
              <a:lnSpc>
                <a:spcPct val="913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-PM10  (Unit: µg/m³)</a:t>
            </a:r>
          </a:p>
          <a:p>
            <a:pPr algn="l" lvl="0">
              <a:lnSpc>
                <a:spcPct val="913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-NO2 (Unit: ppm)</a:t>
            </a:r>
          </a:p>
          <a:p>
            <a:pPr algn="l" lvl="0">
              <a:lnSpc>
                <a:spcPct val="913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-CO (Unit: ppm)</a:t>
            </a:r>
          </a:p>
          <a:p>
            <a:pPr algn="l" lvl="0">
              <a:lnSpc>
                <a:spcPct val="913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-SO2 (Unit: ppm)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27100"/>
            <a:ext cx="17348200" cy="911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1168400"/>
            <a:ext cx="16954500" cy="864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168400"/>
            <a:ext cx="16954500" cy="139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4800" y="355600"/>
            <a:ext cx="4775200" cy="571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43200" y="1651000"/>
            <a:ext cx="8064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false" i="false" u="none" strike="noStrike">
                <a:solidFill>
                  <a:srgbClr val="000000"/>
                </a:solidFill>
                <a:latin typeface="SB AggroOTF Medium"/>
              </a:rPr>
              <a:t>Work Completed So Far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67100" y="2641600"/>
            <a:ext cx="114046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SB AggroOTF Medium"/>
              </a:rPr>
              <a:t>Real-time Air Quality Monitoring Web Interface in Progress</a:t>
            </a:r>
          </a:p>
          <a:p>
            <a:pPr algn="ctr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SB AggroOTF Medium"/>
              </a:rPr>
              <a:t>진행중인</a:t>
            </a:r>
            <a:r>
              <a:rPr lang="en-US" sz="20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SB AggroOTF Medium"/>
              </a:rPr>
              <a:t>실시간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SB AggroOTF Medium"/>
              </a:rPr>
              <a:t>대기질</a:t>
            </a:r>
            <a:r>
              <a:rPr lang="en-US" sz="20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SB AggroOTF Medium"/>
              </a:rPr>
              <a:t>모니터링</a:t>
            </a:r>
            <a:r>
              <a:rPr lang="en-US" sz="2000" b="false" i="false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SB AggroOTF Medium"/>
              </a:rPr>
              <a:t>웹화면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806700" y="3441700"/>
            <a:ext cx="12738100" cy="6261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27100"/>
            <a:ext cx="17348200" cy="911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1168400"/>
            <a:ext cx="16954500" cy="864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168400"/>
            <a:ext cx="16954500" cy="139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4800" y="355600"/>
            <a:ext cx="4775200" cy="571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43200" y="1651000"/>
            <a:ext cx="8064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false" i="false" u="none" strike="noStrike">
                <a:solidFill>
                  <a:srgbClr val="000000"/>
                </a:solidFill>
                <a:latin typeface="SB AggroOTF Medium"/>
              </a:rPr>
              <a:t>Work Completed So Far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80100" y="2819400"/>
            <a:ext cx="66040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SB AggroOTF Medium"/>
              </a:rPr>
              <a:t>Screen when no city is selected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98800" y="3492500"/>
            <a:ext cx="12090400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27100"/>
            <a:ext cx="17348200" cy="911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1168400"/>
            <a:ext cx="16954500" cy="864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168400"/>
            <a:ext cx="16954500" cy="139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4800" y="355600"/>
            <a:ext cx="4775200" cy="571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43200" y="1651000"/>
            <a:ext cx="8064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false" i="false" u="none" strike="noStrike">
                <a:solidFill>
                  <a:srgbClr val="000000"/>
                </a:solidFill>
                <a:latin typeface="SB AggroOTF Medium"/>
              </a:rPr>
              <a:t>Work Completed So Far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87900" y="2819400"/>
            <a:ext cx="8775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SB AggroOTF Medium"/>
              </a:rPr>
              <a:t>After selecting a city, a line chart appears.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18100" y="3492500"/>
            <a:ext cx="12192000" cy="604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0700" y="4686300"/>
            <a:ext cx="22479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927100"/>
            <a:ext cx="17348200" cy="911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1168400"/>
            <a:ext cx="16954500" cy="864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168400"/>
            <a:ext cx="16954500" cy="139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4800" y="355600"/>
            <a:ext cx="4775200" cy="571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43200" y="1651000"/>
            <a:ext cx="8064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false" i="false" u="none" strike="noStrike">
                <a:solidFill>
                  <a:srgbClr val="000000"/>
                </a:solidFill>
                <a:latin typeface="SB AggroOTF Medium"/>
              </a:rPr>
              <a:t>Work Completed So Far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75000" y="2794000"/>
            <a:ext cx="12014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SB AggroOTF Medium"/>
              </a:rPr>
              <a:t>After selecting a district, a bar chart and a donut chart appear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14900" y="3454400"/>
            <a:ext cx="12192000" cy="5930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28800" y="4635500"/>
            <a:ext cx="22479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3429000"/>
            <a:ext cx="6172200" cy="3429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927100"/>
            <a:ext cx="17348200" cy="911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168400"/>
            <a:ext cx="16954500" cy="864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168400"/>
            <a:ext cx="16954500" cy="139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" y="355600"/>
            <a:ext cx="4775200" cy="5715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743200" y="1651000"/>
            <a:ext cx="8064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false" i="false" u="none" strike="noStrike">
                <a:solidFill>
                  <a:srgbClr val="000000"/>
                </a:solidFill>
                <a:latin typeface="SB AggroOTF Medium"/>
              </a:rPr>
              <a:t>Work Completed So Far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16600" y="2984500"/>
            <a:ext cx="7112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SB AggroOTF Medium"/>
              </a:rPr>
              <a:t>Current Errors and Issues to Be Fixed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5400" y="3873500"/>
            <a:ext cx="5842000" cy="323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0800" y="7594600"/>
            <a:ext cx="14833600" cy="571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645400" y="4381500"/>
            <a:ext cx="9194800" cy="189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- No errors occur when opening the webpage on a local host.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- However, the following error occurs when accessing the deployed GitHub URL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I think that this is 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CORS error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0000" y="8394700"/>
            <a:ext cx="13525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Additionally, the temperature and humidity data are not real-time but fixed to a specific date.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